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5" r:id="rId12"/>
    <p:sldId id="2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FF"/>
    <a:srgbClr val="FFFFFF"/>
    <a:srgbClr val="883C84"/>
    <a:srgbClr val="461B49"/>
    <a:srgbClr val="963488"/>
    <a:srgbClr val="2831A2"/>
    <a:srgbClr val="2086AA"/>
    <a:srgbClr val="1994B1"/>
    <a:srgbClr val="00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146" autoAdjust="0"/>
  </p:normalViewPr>
  <p:slideViewPr>
    <p:cSldViewPr>
      <p:cViewPr varScale="1">
        <p:scale>
          <a:sx n="32" d="100"/>
          <a:sy n="32" d="100"/>
        </p:scale>
        <p:origin x="67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3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20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394731" y="0"/>
            <a:ext cx="1893269" cy="10287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545735" y="406153"/>
            <a:ext cx="10042534" cy="9474693"/>
            <a:chOff x="0" y="0"/>
            <a:chExt cx="13390046" cy="1263292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0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3279405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6558809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9838214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9838214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0"/>
              <a:ext cx="3005065" cy="279471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3279405"/>
              <a:ext cx="3005065" cy="279471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6558809"/>
              <a:ext cx="3005065" cy="279471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722744" y="38100"/>
            <a:ext cx="7694634" cy="7046977"/>
            <a:chOff x="0" y="0"/>
            <a:chExt cx="11667791" cy="11090922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931835" y="1354967"/>
              <a:ext cx="9735956" cy="9735956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96140" y="376277"/>
              <a:ext cx="9735956" cy="9756713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1179633" y="2567877"/>
            <a:ext cx="6029343" cy="1424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10533" spc="-105" dirty="0">
                <a:solidFill>
                  <a:srgbClr val="FFFFFF"/>
                </a:solidFill>
              </a:rPr>
              <a:t>Social Buzz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0B4EA7-A955-19B1-DDD5-CA7D6B5C3C55}"/>
              </a:ext>
            </a:extLst>
          </p:cNvPr>
          <p:cNvSpPr txBox="1"/>
          <p:nvPr/>
        </p:nvSpPr>
        <p:spPr>
          <a:xfrm>
            <a:off x="-410923" y="6619459"/>
            <a:ext cx="6029343" cy="1338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8000" spc="-105" dirty="0">
                <a:solidFill>
                  <a:srgbClr val="FFFFFF"/>
                </a:solidFill>
              </a:rPr>
              <a:t>Accenture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F2EE34-093C-D59C-717E-432856AA8564}"/>
              </a:ext>
            </a:extLst>
          </p:cNvPr>
          <p:cNvSpPr txBox="1"/>
          <p:nvPr/>
        </p:nvSpPr>
        <p:spPr>
          <a:xfrm>
            <a:off x="548077" y="8142827"/>
            <a:ext cx="6923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Presented by: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Bill Kamanzi - Data Analyst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1" y="-710238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9AF0994-7B9F-FF70-5727-CDE5D23C6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325" y="1383831"/>
            <a:ext cx="11047760" cy="81071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5003701"/>
            <a:ext cx="942466" cy="279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2227332"/>
            <a:ext cx="942466" cy="2795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7780070"/>
            <a:ext cx="942466" cy="2795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069" t="1617" r="4069" b="1617"/>
          <a:stretch>
            <a:fillRect/>
          </a:stretch>
        </p:blipFill>
        <p:spPr>
          <a:xfrm>
            <a:off x="5438298" y="1161805"/>
            <a:ext cx="5036754" cy="79633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" y="4539600"/>
            <a:ext cx="47035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</a:rPr>
              <a:t>Summary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27032" y="9481425"/>
            <a:ext cx="9711338" cy="2017079"/>
            <a:chOff x="0" y="0"/>
            <a:chExt cx="12948451" cy="268943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27032" y="-1179605"/>
            <a:ext cx="9711338" cy="2017079"/>
            <a:chOff x="0" y="0"/>
            <a:chExt cx="12948451" cy="26894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C00ABEC5-EF3F-4E3E-827E-EB1F2EF17C0D}"/>
              </a:ext>
            </a:extLst>
          </p:cNvPr>
          <p:cNvGrpSpPr/>
          <p:nvPr/>
        </p:nvGrpSpPr>
        <p:grpSpPr>
          <a:xfrm>
            <a:off x="11581833" y="1580430"/>
            <a:ext cx="5677467" cy="878774"/>
            <a:chOff x="0" y="-47625"/>
            <a:chExt cx="7569956" cy="1171699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9A1BE45-8301-44C6-A0D0-F8FDA800622F}"/>
                </a:ext>
              </a:extLst>
            </p:cNvPr>
            <p:cNvSpPr txBox="1"/>
            <p:nvPr/>
          </p:nvSpPr>
          <p:spPr>
            <a:xfrm>
              <a:off x="0" y="691990"/>
              <a:ext cx="7569956" cy="432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3DAE5247-0244-4123-A713-8D8809E80C70}"/>
                </a:ext>
              </a:extLst>
            </p:cNvPr>
            <p:cNvSpPr txBox="1"/>
            <p:nvPr/>
          </p:nvSpPr>
          <p:spPr>
            <a:xfrm>
              <a:off x="0" y="-47625"/>
              <a:ext cx="7569956" cy="46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F49CBA38-C879-499F-B0F5-691188949921}"/>
              </a:ext>
            </a:extLst>
          </p:cNvPr>
          <p:cNvGrpSpPr/>
          <p:nvPr/>
        </p:nvGrpSpPr>
        <p:grpSpPr>
          <a:xfrm>
            <a:off x="11581833" y="6964868"/>
            <a:ext cx="5677467" cy="878774"/>
            <a:chOff x="0" y="-47625"/>
            <a:chExt cx="7569956" cy="1171699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3A90234A-916B-4C29-ACF1-11F97E8C2563}"/>
                </a:ext>
              </a:extLst>
            </p:cNvPr>
            <p:cNvSpPr txBox="1"/>
            <p:nvPr/>
          </p:nvSpPr>
          <p:spPr>
            <a:xfrm>
              <a:off x="0" y="691990"/>
              <a:ext cx="7569956" cy="432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E1CF9388-A25B-45EF-AAD4-73FE2BA72053}"/>
                </a:ext>
              </a:extLst>
            </p:cNvPr>
            <p:cNvSpPr txBox="1"/>
            <p:nvPr/>
          </p:nvSpPr>
          <p:spPr>
            <a:xfrm>
              <a:off x="0" y="-47625"/>
              <a:ext cx="7569956" cy="46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33C097-3357-FDD5-373A-7F9C12153343}"/>
              </a:ext>
            </a:extLst>
          </p:cNvPr>
          <p:cNvSpPr txBox="1"/>
          <p:nvPr/>
        </p:nvSpPr>
        <p:spPr>
          <a:xfrm>
            <a:off x="11125200" y="1161805"/>
            <a:ext cx="6858000" cy="868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/>
              <a:t>ANALYSIS &amp; INSIGHTS: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With 16 Unique Content Categories, the Animal, Science, Healthy Eating, Technology, and Food categories were the most popular and performing categories.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They additionally had the most positive reactions hence why they had the highest scores.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The month of May had the most posts, followed with a steady small decline towards the end of the year.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With these insights, you can create a campaign and work with brands in the science, healthy eating, and tech domains to boost user engagement. </a:t>
            </a:r>
          </a:p>
          <a:p>
            <a:pPr>
              <a:lnSpc>
                <a:spcPct val="150000"/>
              </a:lnSpc>
            </a:pP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1913" y="5552246"/>
            <a:ext cx="5385738" cy="43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-26" dirty="0">
                <a:solidFill>
                  <a:srgbClr val="FFFFFF"/>
                </a:solidFill>
              </a:rPr>
              <a:t>ANY QUESTIONS?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8428" y="3599225"/>
            <a:ext cx="3546595" cy="3371248"/>
            <a:chOff x="0" y="0"/>
            <a:chExt cx="4728794" cy="449499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782946" y="549149"/>
              <a:ext cx="3945848" cy="394584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160550" y="152500"/>
              <a:ext cx="3945848" cy="395426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3966739" y="4198377"/>
            <a:ext cx="57298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</a:rPr>
              <a:t>Thank you!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7113" y="-1140306"/>
            <a:ext cx="17253775" cy="2017079"/>
            <a:chOff x="0" y="0"/>
            <a:chExt cx="23005033" cy="26894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17113" y="9394369"/>
            <a:ext cx="17253775" cy="2017079"/>
            <a:chOff x="0" y="0"/>
            <a:chExt cx="23005033" cy="268943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1591" y="3285301"/>
            <a:ext cx="8673443" cy="6079305"/>
            <a:chOff x="0" y="0"/>
            <a:chExt cx="11564591" cy="810573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1564591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spc="-80" dirty="0">
                  <a:solidFill>
                    <a:srgbClr val="000000"/>
                  </a:solidFill>
                </a:rPr>
                <a:t>Today's agenda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98166"/>
              <a:ext cx="11564591" cy="580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spc="-19" dirty="0">
                  <a:solidFill>
                    <a:srgbClr val="000000"/>
                  </a:solidFill>
                </a:rPr>
                <a:t>Project recap</a:t>
              </a:r>
            </a:p>
            <a:p>
              <a:pPr>
                <a:lnSpc>
                  <a:spcPct val="150000"/>
                </a:lnSpc>
              </a:pPr>
              <a:r>
                <a:rPr lang="en-US" sz="3200" spc="-19" dirty="0">
                  <a:solidFill>
                    <a:srgbClr val="000000"/>
                  </a:solidFill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sz="3200" spc="-19" dirty="0">
                  <a:solidFill>
                    <a:srgbClr val="000000"/>
                  </a:solidFill>
                </a:rPr>
                <a:t>The Analytics team</a:t>
              </a:r>
            </a:p>
            <a:p>
              <a:pPr>
                <a:lnSpc>
                  <a:spcPct val="150000"/>
                </a:lnSpc>
              </a:pPr>
              <a:r>
                <a:rPr lang="en-US" sz="3200" spc="-19" dirty="0">
                  <a:solidFill>
                    <a:srgbClr val="000000"/>
                  </a:solidFill>
                </a:rPr>
                <a:t>Process</a:t>
              </a:r>
            </a:p>
            <a:p>
              <a:pPr>
                <a:lnSpc>
                  <a:spcPct val="150000"/>
                </a:lnSpc>
              </a:pPr>
              <a:r>
                <a:rPr lang="en-US" sz="3200" spc="-19" dirty="0">
                  <a:solidFill>
                    <a:srgbClr val="000000"/>
                  </a:solidFill>
                </a:rPr>
                <a:t>Insights</a:t>
              </a:r>
            </a:p>
            <a:p>
              <a:pPr>
                <a:lnSpc>
                  <a:spcPct val="150000"/>
                </a:lnSpc>
              </a:pPr>
              <a:r>
                <a:rPr lang="en-US" sz="3200" spc="-19" dirty="0">
                  <a:solidFill>
                    <a:srgbClr val="000000"/>
                  </a:solidFill>
                </a:rPr>
                <a:t>Summary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07242" y="-1685151"/>
            <a:ext cx="3545508" cy="3370302"/>
            <a:chOff x="0" y="0"/>
            <a:chExt cx="4727344" cy="449373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610070" y="3458349"/>
            <a:ext cx="3545508" cy="3370302"/>
            <a:chOff x="0" y="0"/>
            <a:chExt cx="4727344" cy="4493736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1912898" y="8601849"/>
            <a:ext cx="3545508" cy="3370302"/>
            <a:chOff x="0" y="0"/>
            <a:chExt cx="4727344" cy="4493736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9050" y="406153"/>
            <a:ext cx="2253799" cy="9474693"/>
            <a:chOff x="0" y="0"/>
            <a:chExt cx="3005065" cy="1263292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113" y="584601"/>
            <a:ext cx="17253775" cy="9117799"/>
            <a:chOff x="0" y="0"/>
            <a:chExt cx="23005033" cy="121570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3155875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6311751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9467626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3155875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6311751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9467626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3155875"/>
              <a:ext cx="2891870" cy="268943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6311751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9467626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3155875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6311751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9467626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3155875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6311751"/>
              <a:ext cx="2891870" cy="268943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9467626"/>
              <a:ext cx="2891870" cy="268943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3155875"/>
              <a:ext cx="2891870" cy="268943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6311751"/>
              <a:ext cx="2891870" cy="268943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9467626"/>
              <a:ext cx="2891870" cy="268943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155875"/>
              <a:ext cx="2891870" cy="268943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311751"/>
              <a:ext cx="2891870" cy="268943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467626"/>
              <a:ext cx="2891870" cy="2689439"/>
            </a:xfrm>
            <a:prstGeom prst="rect">
              <a:avLst/>
            </a:prstGeom>
          </p:spPr>
        </p:pic>
      </p:grpSp>
      <p:sp>
        <p:nvSpPr>
          <p:cNvPr id="31" name="AutoShape 31"/>
          <p:cNvSpPr/>
          <p:nvPr/>
        </p:nvSpPr>
        <p:spPr>
          <a:xfrm>
            <a:off x="4946896" y="1028700"/>
            <a:ext cx="12426704" cy="81533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21"/>
          <a:stretch>
            <a:fillRect/>
          </a:stretch>
        </p:blipFill>
        <p:spPr>
          <a:xfrm rot="10799999">
            <a:off x="762126" y="1612190"/>
            <a:ext cx="6453903" cy="6467663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693123" y="3573514"/>
            <a:ext cx="448197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</a:rPr>
              <a:t>Project Recap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185121-E095-C59C-54B9-4552EC79F377}"/>
              </a:ext>
            </a:extLst>
          </p:cNvPr>
          <p:cNvSpPr txBox="1"/>
          <p:nvPr/>
        </p:nvSpPr>
        <p:spPr>
          <a:xfrm>
            <a:off x="7640614" y="1327652"/>
            <a:ext cx="8516928" cy="778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Social Buzz is a rapidly expanding tech company facing the challenges of scaling globally. To support their growth, Accenture is conducting a 3-month proof of concept (POC) focused on the following key areas: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Big Data Audit</a:t>
            </a:r>
            <a:r>
              <a:rPr lang="en-US" sz="2800" dirty="0"/>
              <a:t>: Reviewing Social Buzz’s current data management practices to enhance efficiency and scalability.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IPO Readiness</a:t>
            </a:r>
            <a:r>
              <a:rPr lang="en-US" sz="2800" dirty="0"/>
              <a:t>: Providing strategic recommendations to ensure a smooth and successful IPO.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Content Analysis</a:t>
            </a:r>
            <a:r>
              <a:rPr lang="en-US" sz="2800" dirty="0"/>
              <a:t>: Analyzing the top 5 content categories to identify key trends and guide future decisions.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195696"/>
            <a:ext cx="3545508" cy="3370302"/>
            <a:chOff x="0" y="0"/>
            <a:chExt cx="4727344" cy="449373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0" y="0"/>
            <a:ext cx="9964482" cy="10287000"/>
          </a:xfrm>
          <a:prstGeom prst="rect">
            <a:avLst/>
          </a:prstGeom>
          <a:solidFill>
            <a:srgbClr val="A100FF"/>
          </a:solidFill>
          <a:ln>
            <a:solidFill>
              <a:srgbClr val="A100FF"/>
            </a:solidFill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7" name="Group 7"/>
          <p:cNvGrpSpPr/>
          <p:nvPr/>
        </p:nvGrpSpPr>
        <p:grpSpPr>
          <a:xfrm>
            <a:off x="-146279" y="406153"/>
            <a:ext cx="2253799" cy="9474693"/>
            <a:chOff x="0" y="0"/>
            <a:chExt cx="3005065" cy="1263292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534492" y="278231"/>
            <a:ext cx="3438614" cy="3297100"/>
            <a:chOff x="0" y="154662"/>
            <a:chExt cx="4584818" cy="4396135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656398"/>
              <a:ext cx="3894399" cy="389439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963488"/>
              </a:solidFill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321"/>
            <a:stretch>
              <a:fillRect/>
            </a:stretch>
          </p:blipFill>
          <p:spPr>
            <a:xfrm rot="16484543">
              <a:off x="686267" y="150511"/>
              <a:ext cx="3894400" cy="390270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5986267" y="-1061348"/>
            <a:ext cx="3545508" cy="3370302"/>
            <a:chOff x="0" y="0"/>
            <a:chExt cx="4727344" cy="4493736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 l="24693" r="24693"/>
          <a:stretch>
            <a:fillRect/>
          </a:stretch>
        </p:blipFill>
        <p:spPr>
          <a:xfrm>
            <a:off x="11007484" y="1028700"/>
            <a:ext cx="6251816" cy="82296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082123" y="1070704"/>
            <a:ext cx="57868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</a:rPr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05B02-F1BD-740E-1A05-31D6020561AE}"/>
              </a:ext>
            </a:extLst>
          </p:cNvPr>
          <p:cNvSpPr txBox="1"/>
          <p:nvPr/>
        </p:nvSpPr>
        <p:spPr>
          <a:xfrm>
            <a:off x="2209576" y="3821494"/>
            <a:ext cx="7417478" cy="603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FF"/>
                </a:solidFill>
              </a:rPr>
              <a:t>With over </a:t>
            </a:r>
            <a:r>
              <a:rPr lang="en-US" sz="2600" b="1" dirty="0">
                <a:solidFill>
                  <a:srgbClr val="FFFFFF"/>
                </a:solidFill>
              </a:rPr>
              <a:t>100,000</a:t>
            </a:r>
            <a:r>
              <a:rPr lang="en-US" sz="2600" dirty="0">
                <a:solidFill>
                  <a:srgbClr val="FFFFFF"/>
                </a:solidFill>
              </a:rPr>
              <a:t> pieces of content posted daily, Social Buzz generates a staggering </a:t>
            </a:r>
            <a:r>
              <a:rPr lang="en-US" sz="2600" b="1" dirty="0">
                <a:solidFill>
                  <a:srgbClr val="FFFFFF"/>
                </a:solidFill>
              </a:rPr>
              <a:t>365.5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million</a:t>
            </a:r>
            <a:r>
              <a:rPr lang="en-US" sz="2600" dirty="0">
                <a:solidFill>
                  <a:srgbClr val="FFFFFF"/>
                </a:solidFill>
              </a:rPr>
              <a:t> posts each year. Managing and capitalizing on such vast amounts of data is a major challenge. The key question is: </a:t>
            </a:r>
            <a:r>
              <a:rPr lang="en-US" sz="2600" b="1" dirty="0">
                <a:solidFill>
                  <a:srgbClr val="FFFFFF"/>
                </a:solidFill>
              </a:rPr>
              <a:t>How can Social Buzz leverage this content to drive engagement and growth?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FF"/>
                </a:solidFill>
              </a:rPr>
              <a:t>Our analysis focuses on identifying the </a:t>
            </a:r>
            <a:r>
              <a:rPr lang="en-US" sz="2600" b="1" dirty="0">
                <a:solidFill>
                  <a:srgbClr val="FFFFFF"/>
                </a:solidFill>
              </a:rPr>
              <a:t>top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5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content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categories</a:t>
            </a:r>
            <a:r>
              <a:rPr lang="en-US" sz="2600" dirty="0">
                <a:solidFill>
                  <a:srgbClr val="FFFFFF"/>
                </a:solidFill>
              </a:rPr>
              <a:t> with the highest engagement to guide strategic decisions and optimize content delivery.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723" y="406153"/>
            <a:ext cx="9939844" cy="9474693"/>
            <a:chOff x="0" y="0"/>
            <a:chExt cx="13253125" cy="126329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16020" y="0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32040" y="0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32040" y="9838214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0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3279405"/>
              <a:ext cx="3005065" cy="2794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6558809"/>
              <a:ext cx="3005065" cy="2794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9838214"/>
              <a:ext cx="3005065" cy="2794710"/>
            </a:xfrm>
            <a:prstGeom prst="rect">
              <a:avLst/>
            </a:prstGeom>
          </p:spPr>
        </p:pic>
      </p:grpSp>
      <p:sp>
        <p:nvSpPr>
          <p:cNvPr id="15" name="AutoShape 15"/>
          <p:cNvSpPr/>
          <p:nvPr/>
        </p:nvSpPr>
        <p:spPr>
          <a:xfrm>
            <a:off x="2110745" y="1825527"/>
            <a:ext cx="6750815" cy="663594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825797" y="1270731"/>
            <a:ext cx="2085137" cy="208513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1419219" y="1028700"/>
            <a:ext cx="2174041" cy="2165548"/>
            <a:chOff x="0" y="0"/>
            <a:chExt cx="6502400" cy="6477000"/>
          </a:xfrm>
        </p:grpSpPr>
        <p:sp>
          <p:nvSpPr>
            <p:cNvPr id="19" name="Freeform 1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136837" t="-28774" r="-84967" b="-86469"/>
              </a:stretch>
            </a:blipFill>
            <a:ln>
              <a:solidFill>
                <a:srgbClr val="00BAFF"/>
              </a:solidFill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825797" y="4221947"/>
            <a:ext cx="2085137" cy="208513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411515" y="4002073"/>
            <a:ext cx="2187334" cy="2123082"/>
            <a:chOff x="-23042" y="66269"/>
            <a:chExt cx="6542158" cy="6349987"/>
          </a:xfrm>
        </p:grpSpPr>
        <p:sp>
          <p:nvSpPr>
            <p:cNvPr id="24" name="Freeform 24"/>
            <p:cNvSpPr/>
            <p:nvPr/>
          </p:nvSpPr>
          <p:spPr>
            <a:xfrm>
              <a:off x="-23042" y="119185"/>
              <a:ext cx="6542158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162891" t="-16684" r="-160683" b="-166629"/>
              </a:stretch>
            </a:blipFill>
            <a:ln>
              <a:solidFill>
                <a:srgbClr val="00BAFF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1825797" y="7173163"/>
            <a:ext cx="2085137" cy="208513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11419219" y="6931132"/>
            <a:ext cx="2174041" cy="2165548"/>
            <a:chOff x="0" y="0"/>
            <a:chExt cx="6502400" cy="6477000"/>
          </a:xfrm>
        </p:grpSpPr>
        <p:sp>
          <p:nvSpPr>
            <p:cNvPr id="29" name="Freeform 2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164266" t="1917" r="-22903" b="-93994"/>
              </a:stretch>
            </a:blipFill>
            <a:ln>
              <a:solidFill>
                <a:srgbClr val="00BAFF"/>
              </a:solidFill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70508" y="3331799"/>
            <a:ext cx="561227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</a:rPr>
              <a:t>The Analytics team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6A4CE9-E710-32E3-ABAF-0967FDD54742}"/>
              </a:ext>
            </a:extLst>
          </p:cNvPr>
          <p:cNvSpPr txBox="1"/>
          <p:nvPr/>
        </p:nvSpPr>
        <p:spPr>
          <a:xfrm>
            <a:off x="14166010" y="1640412"/>
            <a:ext cx="3800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A100FF"/>
                </a:solidFill>
              </a:rPr>
              <a:t>Chief Technology Architect</a:t>
            </a:r>
          </a:p>
          <a:p>
            <a:r>
              <a:rPr lang="en-US" sz="2500" dirty="0">
                <a:solidFill>
                  <a:srgbClr val="A100FF"/>
                </a:solidFill>
              </a:rPr>
              <a:t>Andrew Fleming </a:t>
            </a:r>
          </a:p>
          <a:p>
            <a:r>
              <a:rPr lang="en-US" sz="2400" dirty="0"/>
              <a:t>Overseeing the technical architecture and data audit.</a:t>
            </a:r>
            <a:endParaRPr lang="en-US" sz="2400" dirty="0">
              <a:solidFill>
                <a:srgbClr val="A1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AC57D-6DA6-1114-4BBE-815BCD0D7BA7}"/>
              </a:ext>
            </a:extLst>
          </p:cNvPr>
          <p:cNvSpPr txBox="1"/>
          <p:nvPr/>
        </p:nvSpPr>
        <p:spPr>
          <a:xfrm>
            <a:off x="14293092" y="7415512"/>
            <a:ext cx="3800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A100FF"/>
                </a:solidFill>
              </a:rPr>
              <a:t>Data Analyst</a:t>
            </a:r>
          </a:p>
          <a:p>
            <a:r>
              <a:rPr lang="en-US" sz="2500" dirty="0">
                <a:solidFill>
                  <a:srgbClr val="A100FF"/>
                </a:solidFill>
              </a:rPr>
              <a:t>Bill Kamanzi</a:t>
            </a:r>
          </a:p>
          <a:p>
            <a:r>
              <a:rPr lang="en-US" sz="2400" dirty="0"/>
              <a:t>Responsible for data analysis and visualization.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1A416-631A-ADB9-85DB-B7D432F761C2}"/>
              </a:ext>
            </a:extLst>
          </p:cNvPr>
          <p:cNvSpPr txBox="1"/>
          <p:nvPr/>
        </p:nvSpPr>
        <p:spPr>
          <a:xfrm>
            <a:off x="14293092" y="4221947"/>
            <a:ext cx="3800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A100FF"/>
                </a:solidFill>
              </a:rPr>
              <a:t>Senior Principal</a:t>
            </a:r>
          </a:p>
          <a:p>
            <a:r>
              <a:rPr lang="en-US" sz="2500" dirty="0">
                <a:solidFill>
                  <a:srgbClr val="A100FF"/>
                </a:solidFill>
              </a:rPr>
              <a:t>Marcus Rompton</a:t>
            </a:r>
          </a:p>
          <a:p>
            <a:r>
              <a:rPr lang="en-US" sz="2400" dirty="0"/>
              <a:t>Leading the business advisory for IPO readiness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5296" y="406153"/>
            <a:ext cx="10042534" cy="9474693"/>
            <a:chOff x="0" y="0"/>
            <a:chExt cx="13390046" cy="126329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10232"/>
            <a:stretch>
              <a:fillRect/>
            </a:stretch>
          </p:blipFill>
          <p:spPr>
            <a:xfrm>
              <a:off x="6923321" y="6558809"/>
              <a:ext cx="2697587" cy="279471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9838214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3279405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6558809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9838214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903391" y="1027892"/>
            <a:ext cx="1854962" cy="1781248"/>
            <a:chOff x="0" y="0"/>
            <a:chExt cx="2473282" cy="2374997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3758754" y="2639980"/>
            <a:ext cx="1854962" cy="1781248"/>
            <a:chOff x="0" y="0"/>
            <a:chExt cx="2473282" cy="2374997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5614117" y="4252068"/>
            <a:ext cx="1854962" cy="1781248"/>
            <a:chOff x="0" y="0"/>
            <a:chExt cx="2473282" cy="2374997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7469480" y="5864156"/>
            <a:ext cx="1854962" cy="1781248"/>
            <a:chOff x="0" y="0"/>
            <a:chExt cx="2473282" cy="2374997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9324843" y="7476244"/>
            <a:ext cx="1854962" cy="1781248"/>
            <a:chOff x="0" y="0"/>
            <a:chExt cx="2473282" cy="2374997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0667818" y="1028700"/>
            <a:ext cx="664254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</a:rPr>
              <a:t>Process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30944" y="1372359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34646" y="2984043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108223" y="7828620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93880" y="6204766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96750" y="4605252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CFEF18-74CD-F023-AC8E-2991A04C412B}"/>
              </a:ext>
            </a:extLst>
          </p:cNvPr>
          <p:cNvSpPr txBox="1"/>
          <p:nvPr/>
        </p:nvSpPr>
        <p:spPr>
          <a:xfrm>
            <a:off x="3948675" y="1303678"/>
            <a:ext cx="413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Data Understanding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DE8D32-52A8-429C-7699-B442FA1D08D0}"/>
              </a:ext>
            </a:extLst>
          </p:cNvPr>
          <p:cNvSpPr txBox="1"/>
          <p:nvPr/>
        </p:nvSpPr>
        <p:spPr>
          <a:xfrm>
            <a:off x="6000291" y="2954465"/>
            <a:ext cx="26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Graphik Regular" panose="020B0503030202060203"/>
              </a:defRPr>
            </a:lvl1pPr>
          </a:lstStyle>
          <a:p>
            <a:r>
              <a:rPr lang="en-US" dirty="0">
                <a:latin typeface="+mn-lt"/>
              </a:rPr>
              <a:t>Data Cleaning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559D1E-4DB5-DED3-A092-86EB0A768E0E}"/>
              </a:ext>
            </a:extLst>
          </p:cNvPr>
          <p:cNvSpPr txBox="1"/>
          <p:nvPr/>
        </p:nvSpPr>
        <p:spPr>
          <a:xfrm>
            <a:off x="7714481" y="4537772"/>
            <a:ext cx="374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Graphik Regular" panose="020B0503030202060203"/>
              </a:defRPr>
            </a:lvl1pPr>
          </a:lstStyle>
          <a:p>
            <a:r>
              <a:rPr lang="en-US" dirty="0">
                <a:latin typeface="+mn-lt"/>
              </a:rPr>
              <a:t>Data Modeling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1B068B-E1E2-DA22-E6E7-D112C1F48B81}"/>
              </a:ext>
            </a:extLst>
          </p:cNvPr>
          <p:cNvSpPr txBox="1"/>
          <p:nvPr/>
        </p:nvSpPr>
        <p:spPr>
          <a:xfrm>
            <a:off x="9842250" y="6087744"/>
            <a:ext cx="26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Graphik Regular" panose="020B0503030202060203"/>
              </a:defRPr>
            </a:lvl1pPr>
          </a:lstStyle>
          <a:p>
            <a:r>
              <a:rPr lang="en-US" dirty="0">
                <a:latin typeface="+mn-lt"/>
              </a:rPr>
              <a:t>Data Analysis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74A036-39B4-2182-191C-E2479BB16ED1}"/>
              </a:ext>
            </a:extLst>
          </p:cNvPr>
          <p:cNvSpPr txBox="1"/>
          <p:nvPr/>
        </p:nvSpPr>
        <p:spPr>
          <a:xfrm>
            <a:off x="11425954" y="8006555"/>
            <a:ext cx="363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Graphik Regular" panose="020B0503030202060203"/>
              </a:defRPr>
            </a:lvl1pPr>
          </a:lstStyle>
          <a:p>
            <a:r>
              <a:rPr lang="en-US" dirty="0">
                <a:latin typeface="+mn-lt"/>
              </a:rPr>
              <a:t>Uncover Insights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27159" y="6480806"/>
            <a:ext cx="2972219" cy="881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860915"/>
            <a:ext cx="46361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</a:rPr>
              <a:t>Insights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7112" y="7810500"/>
            <a:ext cx="17253775" cy="2017079"/>
            <a:chOff x="0" y="0"/>
            <a:chExt cx="23005033" cy="26894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72183" y="6480309"/>
            <a:ext cx="2972219" cy="881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70342" y="6480309"/>
            <a:ext cx="2972219" cy="88175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9B2BB38-3162-02A4-B064-A8AF23D863CB}"/>
              </a:ext>
            </a:extLst>
          </p:cNvPr>
          <p:cNvGrpSpPr/>
          <p:nvPr/>
        </p:nvGrpSpPr>
        <p:grpSpPr>
          <a:xfrm>
            <a:off x="1698666" y="3596611"/>
            <a:ext cx="4153597" cy="2616326"/>
            <a:chOff x="1698666" y="3596611"/>
            <a:chExt cx="4153597" cy="26163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BCE0C0-DE9F-7F8F-F4FA-5360307B5FD6}"/>
                </a:ext>
              </a:extLst>
            </p:cNvPr>
            <p:cNvSpPr txBox="1"/>
            <p:nvPr/>
          </p:nvSpPr>
          <p:spPr>
            <a:xfrm>
              <a:off x="2851268" y="3596611"/>
              <a:ext cx="15239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A100FF"/>
                  </a:solidFill>
                </a:rPr>
                <a:t>16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4E7811-E297-A330-EF33-BC32F8E6BF82}"/>
                </a:ext>
              </a:extLst>
            </p:cNvPr>
            <p:cNvSpPr txBox="1"/>
            <p:nvPr/>
          </p:nvSpPr>
          <p:spPr>
            <a:xfrm>
              <a:off x="1698666" y="5505051"/>
              <a:ext cx="41535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Unique Categories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D1DA72-6699-E17D-D48B-BC686F066F7D}"/>
              </a:ext>
            </a:extLst>
          </p:cNvPr>
          <p:cNvGrpSpPr/>
          <p:nvPr/>
        </p:nvGrpSpPr>
        <p:grpSpPr>
          <a:xfrm>
            <a:off x="6281792" y="3596611"/>
            <a:ext cx="4953000" cy="2616326"/>
            <a:chOff x="1698666" y="3596611"/>
            <a:chExt cx="4953000" cy="26163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25C090-1E3D-B268-376B-CC9609348C07}"/>
                </a:ext>
              </a:extLst>
            </p:cNvPr>
            <p:cNvSpPr txBox="1"/>
            <p:nvPr/>
          </p:nvSpPr>
          <p:spPr>
            <a:xfrm>
              <a:off x="2112849" y="3596611"/>
              <a:ext cx="40067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A100FF"/>
                  </a:solidFill>
                </a:rPr>
                <a:t>Animal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8A1E9D-3FBC-7E2E-71B6-E02B9A2945E8}"/>
                </a:ext>
              </a:extLst>
            </p:cNvPr>
            <p:cNvSpPr txBox="1"/>
            <p:nvPr/>
          </p:nvSpPr>
          <p:spPr>
            <a:xfrm>
              <a:off x="1698666" y="5505051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Most Popular Category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3BA5CC-8870-12E3-9C23-445812152185}"/>
              </a:ext>
            </a:extLst>
          </p:cNvPr>
          <p:cNvGrpSpPr/>
          <p:nvPr/>
        </p:nvGrpSpPr>
        <p:grpSpPr>
          <a:xfrm>
            <a:off x="11733435" y="3588476"/>
            <a:ext cx="4953000" cy="2616326"/>
            <a:chOff x="1698666" y="3596611"/>
            <a:chExt cx="4953000" cy="26163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FB4127-F7C8-C0AF-78FF-F395ED160DD3}"/>
                </a:ext>
              </a:extLst>
            </p:cNvPr>
            <p:cNvSpPr txBox="1"/>
            <p:nvPr/>
          </p:nvSpPr>
          <p:spPr>
            <a:xfrm>
              <a:off x="2112849" y="3596611"/>
              <a:ext cx="40067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A100FF"/>
                  </a:solidFill>
                </a:rPr>
                <a:t>May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BC6AF2-14F2-1BBA-1FFC-CA19C4D1FAD6}"/>
                </a:ext>
              </a:extLst>
            </p:cNvPr>
            <p:cNvSpPr txBox="1"/>
            <p:nvPr/>
          </p:nvSpPr>
          <p:spPr>
            <a:xfrm>
              <a:off x="1698666" y="5505051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Most Number of Posts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2" y="-1235382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CBE1F9A-2C4C-3B2B-F957-40F114D78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921" y="926414"/>
            <a:ext cx="11480798" cy="84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2" y="-1235382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0B2166A-2AE7-9676-9552-B27553870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9167" y="909363"/>
            <a:ext cx="11405675" cy="81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382</Words>
  <Application>Microsoft Office PowerPoint</Application>
  <PresentationFormat>Custom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Kevin Dang</dc:creator>
  <cp:lastModifiedBy>Kamanzi Bill</cp:lastModifiedBy>
  <cp:revision>15</cp:revision>
  <dcterms:created xsi:type="dcterms:W3CDTF">2006-08-16T00:00:00Z</dcterms:created>
  <dcterms:modified xsi:type="dcterms:W3CDTF">2024-09-28T05:35:09Z</dcterms:modified>
  <dc:identifier>DAEhDyfaYKE</dc:identifier>
</cp:coreProperties>
</file>